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4" r:id="rId3"/>
    <p:sldId id="285" r:id="rId4"/>
    <p:sldId id="286" r:id="rId5"/>
    <p:sldId id="257" r:id="rId6"/>
    <p:sldId id="258" r:id="rId7"/>
    <p:sldId id="259" r:id="rId8"/>
    <p:sldId id="260" r:id="rId9"/>
    <p:sldId id="261" r:id="rId10"/>
    <p:sldId id="262" r:id="rId11"/>
    <p:sldId id="272" r:id="rId12"/>
    <p:sldId id="273" r:id="rId13"/>
    <p:sldId id="274" r:id="rId14"/>
    <p:sldId id="263" r:id="rId15"/>
    <p:sldId id="264" r:id="rId16"/>
    <p:sldId id="265" r:id="rId17"/>
    <p:sldId id="266" r:id="rId18"/>
    <p:sldId id="268" r:id="rId19"/>
    <p:sldId id="269" r:id="rId20"/>
    <p:sldId id="275" r:id="rId21"/>
    <p:sldId id="270" r:id="rId22"/>
    <p:sldId id="267" r:id="rId23"/>
    <p:sldId id="271" r:id="rId24"/>
    <p:sldId id="278" r:id="rId25"/>
    <p:sldId id="279" r:id="rId26"/>
    <p:sldId id="280" r:id="rId27"/>
    <p:sldId id="281" r:id="rId28"/>
    <p:sldId id="282" r:id="rId29"/>
    <p:sldId id="283" r:id="rId30"/>
    <p:sldId id="287" r:id="rId31"/>
    <p:sldId id="276" r:id="rId32"/>
    <p:sldId id="277"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50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8FEE55-EACF-4920-AAC1-D001D2AF2994}" type="datetimeFigureOut">
              <a:rPr lang="en-TT" smtClean="0"/>
              <a:t>28/06/2020</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934E28F0-D648-4781-B9A7-2945D47443CB}" type="slidenum">
              <a:rPr lang="en-TT" smtClean="0"/>
              <a:t>‹#›</a:t>
            </a:fld>
            <a:endParaRPr lang="en-TT"/>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8FEE55-EACF-4920-AAC1-D001D2AF2994}" type="datetimeFigureOut">
              <a:rPr lang="en-TT" smtClean="0"/>
              <a:t>28/06/2020</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934E28F0-D648-4781-B9A7-2945D47443CB}" type="slidenum">
              <a:rPr lang="en-TT" smtClean="0"/>
              <a:t>‹#›</a:t>
            </a:fld>
            <a:endParaRPr lang="en-T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8FEE55-EACF-4920-AAC1-D001D2AF2994}" type="datetimeFigureOut">
              <a:rPr lang="en-TT" smtClean="0"/>
              <a:t>28/06/2020</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934E28F0-D648-4781-B9A7-2945D47443CB}" type="slidenum">
              <a:rPr lang="en-TT" smtClean="0"/>
              <a:t>‹#›</a:t>
            </a:fld>
            <a:endParaRPr lang="en-T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8FEE55-EACF-4920-AAC1-D001D2AF2994}" type="datetimeFigureOut">
              <a:rPr lang="en-TT" smtClean="0"/>
              <a:t>28/06/2020</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934E28F0-D648-4781-B9A7-2945D47443CB}" type="slidenum">
              <a:rPr lang="en-TT" smtClean="0"/>
              <a:t>‹#›</a:t>
            </a:fld>
            <a:endParaRPr lang="en-T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8FEE55-EACF-4920-AAC1-D001D2AF2994}" type="datetimeFigureOut">
              <a:rPr lang="en-TT" smtClean="0"/>
              <a:t>28/06/2020</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934E28F0-D648-4781-B9A7-2945D47443CB}" type="slidenum">
              <a:rPr lang="en-TT" smtClean="0"/>
              <a:t>‹#›</a:t>
            </a:fld>
            <a:endParaRPr lang="en-TT"/>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8FEE55-EACF-4920-AAC1-D001D2AF2994}" type="datetimeFigureOut">
              <a:rPr lang="en-TT" smtClean="0"/>
              <a:t>28/06/2020</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934E28F0-D648-4781-B9A7-2945D47443CB}" type="slidenum">
              <a:rPr lang="en-TT" smtClean="0"/>
              <a:t>‹#›</a:t>
            </a:fld>
            <a:endParaRPr lang="en-T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8FEE55-EACF-4920-AAC1-D001D2AF2994}" type="datetimeFigureOut">
              <a:rPr lang="en-TT" smtClean="0"/>
              <a:t>28/06/2020</a:t>
            </a:fld>
            <a:endParaRPr lang="en-TT"/>
          </a:p>
        </p:txBody>
      </p:sp>
      <p:sp>
        <p:nvSpPr>
          <p:cNvPr id="8" name="Footer Placeholder 7"/>
          <p:cNvSpPr>
            <a:spLocks noGrp="1"/>
          </p:cNvSpPr>
          <p:nvPr>
            <p:ph type="ftr" sz="quarter" idx="11"/>
          </p:nvPr>
        </p:nvSpPr>
        <p:spPr/>
        <p:txBody>
          <a:bodyPr/>
          <a:lstStyle/>
          <a:p>
            <a:endParaRPr lang="en-TT"/>
          </a:p>
        </p:txBody>
      </p:sp>
      <p:sp>
        <p:nvSpPr>
          <p:cNvPr id="9" name="Slide Number Placeholder 8"/>
          <p:cNvSpPr>
            <a:spLocks noGrp="1"/>
          </p:cNvSpPr>
          <p:nvPr>
            <p:ph type="sldNum" sz="quarter" idx="12"/>
          </p:nvPr>
        </p:nvSpPr>
        <p:spPr/>
        <p:txBody>
          <a:bodyPr/>
          <a:lstStyle/>
          <a:p>
            <a:fld id="{934E28F0-D648-4781-B9A7-2945D47443CB}" type="slidenum">
              <a:rPr lang="en-TT" smtClean="0"/>
              <a:t>‹#›</a:t>
            </a:fld>
            <a:endParaRPr lang="en-TT"/>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F8FEE55-EACF-4920-AAC1-D001D2AF2994}" type="datetimeFigureOut">
              <a:rPr lang="en-TT" smtClean="0"/>
              <a:t>28/06/2020</a:t>
            </a:fld>
            <a:endParaRPr lang="en-TT"/>
          </a:p>
        </p:txBody>
      </p:sp>
      <p:sp>
        <p:nvSpPr>
          <p:cNvPr id="4" name="Footer Placeholder 3"/>
          <p:cNvSpPr>
            <a:spLocks noGrp="1"/>
          </p:cNvSpPr>
          <p:nvPr>
            <p:ph type="ftr" sz="quarter" idx="11"/>
          </p:nvPr>
        </p:nvSpPr>
        <p:spPr/>
        <p:txBody>
          <a:bodyPr/>
          <a:lstStyle/>
          <a:p>
            <a:endParaRPr lang="en-TT"/>
          </a:p>
        </p:txBody>
      </p:sp>
      <p:sp>
        <p:nvSpPr>
          <p:cNvPr id="5" name="Slide Number Placeholder 4"/>
          <p:cNvSpPr>
            <a:spLocks noGrp="1"/>
          </p:cNvSpPr>
          <p:nvPr>
            <p:ph type="sldNum" sz="quarter" idx="12"/>
          </p:nvPr>
        </p:nvSpPr>
        <p:spPr/>
        <p:txBody>
          <a:bodyPr/>
          <a:lstStyle/>
          <a:p>
            <a:fld id="{934E28F0-D648-4781-B9A7-2945D47443CB}" type="slidenum">
              <a:rPr lang="en-TT" smtClean="0"/>
              <a:t>‹#›</a:t>
            </a:fld>
            <a:endParaRPr lang="en-T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8FEE55-EACF-4920-AAC1-D001D2AF2994}" type="datetimeFigureOut">
              <a:rPr lang="en-TT" smtClean="0"/>
              <a:t>28/06/2020</a:t>
            </a:fld>
            <a:endParaRPr lang="en-TT"/>
          </a:p>
        </p:txBody>
      </p:sp>
      <p:sp>
        <p:nvSpPr>
          <p:cNvPr id="3" name="Footer Placeholder 2"/>
          <p:cNvSpPr>
            <a:spLocks noGrp="1"/>
          </p:cNvSpPr>
          <p:nvPr>
            <p:ph type="ftr" sz="quarter" idx="11"/>
          </p:nvPr>
        </p:nvSpPr>
        <p:spPr/>
        <p:txBody>
          <a:bodyPr/>
          <a:lstStyle/>
          <a:p>
            <a:endParaRPr lang="en-TT"/>
          </a:p>
        </p:txBody>
      </p:sp>
      <p:sp>
        <p:nvSpPr>
          <p:cNvPr id="4" name="Slide Number Placeholder 3"/>
          <p:cNvSpPr>
            <a:spLocks noGrp="1"/>
          </p:cNvSpPr>
          <p:nvPr>
            <p:ph type="sldNum" sz="quarter" idx="12"/>
          </p:nvPr>
        </p:nvSpPr>
        <p:spPr/>
        <p:txBody>
          <a:bodyPr/>
          <a:lstStyle/>
          <a:p>
            <a:fld id="{934E28F0-D648-4781-B9A7-2945D47443CB}" type="slidenum">
              <a:rPr lang="en-TT" smtClean="0"/>
              <a:t>‹#›</a:t>
            </a:fld>
            <a:endParaRPr lang="en-T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8FEE55-EACF-4920-AAC1-D001D2AF2994}" type="datetimeFigureOut">
              <a:rPr lang="en-TT" smtClean="0"/>
              <a:t>28/06/2020</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934E28F0-D648-4781-B9A7-2945D47443CB}" type="slidenum">
              <a:rPr lang="en-TT" smtClean="0"/>
              <a:t>‹#›</a:t>
            </a:fld>
            <a:endParaRPr lang="en-TT"/>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8FEE55-EACF-4920-AAC1-D001D2AF2994}" type="datetimeFigureOut">
              <a:rPr lang="en-TT" smtClean="0"/>
              <a:t>28/06/2020</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934E28F0-D648-4781-B9A7-2945D47443CB}" type="slidenum">
              <a:rPr lang="en-TT" smtClean="0"/>
              <a:t>‹#›</a:t>
            </a:fld>
            <a:endParaRPr lang="en-T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F8FEE55-EACF-4920-AAC1-D001D2AF2994}" type="datetimeFigureOut">
              <a:rPr lang="en-TT" smtClean="0"/>
              <a:t>28/06/2020</a:t>
            </a:fld>
            <a:endParaRPr lang="en-TT"/>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TT"/>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934E28F0-D648-4781-B9A7-2945D47443CB}" type="slidenum">
              <a:rPr lang="en-TT" smtClean="0"/>
              <a:t>‹#›</a:t>
            </a:fld>
            <a:endParaRPr lang="en-T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en.wikipedia.org/wiki/Splitting_(psycholog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en.wikipedia.org/wiki/Minimisation_(psychology)" TargetMode="External"/><Relationship Id="rId2" Type="http://schemas.openxmlformats.org/officeDocument/2006/relationships/hyperlink" Target="http://en.wikipedia.org/wiki/Exaggeration"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n.wikipedia.org/wiki/Thought" TargetMode="External"/><Relationship Id="rId2" Type="http://schemas.openxmlformats.org/officeDocument/2006/relationships/hyperlink" Target="https://en.wikipedia.org/wiki/Question" TargetMode="External"/><Relationship Id="rId1" Type="http://schemas.openxmlformats.org/officeDocument/2006/relationships/slideLayout" Target="../slideLayouts/slideLayout2.xml"/><Relationship Id="rId4" Type="http://schemas.openxmlformats.org/officeDocument/2006/relationships/hyperlink" Target="https://en.wikipedia.org/wiki/Truth"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en.wikipedia.org/wiki/Labeling_theory"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simplypsychology.org/cognitive-therapy.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beckinstitute.org/6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Rhode_Island" TargetMode="External"/><Relationship Id="rId2" Type="http://schemas.openxmlformats.org/officeDocument/2006/relationships/hyperlink" Target="https://en.wikipedia.org/wiki/Providence,_Rhode_Island" TargetMode="External"/><Relationship Id="rId1" Type="http://schemas.openxmlformats.org/officeDocument/2006/relationships/slideLayout" Target="../slideLayouts/slideLayout2.xml"/><Relationship Id="rId5" Type="http://schemas.openxmlformats.org/officeDocument/2006/relationships/hyperlink" Target="https://en.wikipedia.org/wiki/Judith_S._Beck" TargetMode="External"/><Relationship Id="rId4" Type="http://schemas.openxmlformats.org/officeDocument/2006/relationships/hyperlink" Target="https://en.wikipedia.org/wiki/Pennsylvania"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TT" dirty="0"/>
              <a:t>Cognitive therapy</a:t>
            </a:r>
          </a:p>
        </p:txBody>
      </p:sp>
      <p:sp>
        <p:nvSpPr>
          <p:cNvPr id="3" name="Subtitle 2"/>
          <p:cNvSpPr>
            <a:spLocks noGrp="1"/>
          </p:cNvSpPr>
          <p:nvPr>
            <p:ph type="subTitle" idx="1"/>
          </p:nvPr>
        </p:nvSpPr>
        <p:spPr/>
        <p:txBody>
          <a:bodyPr/>
          <a:lstStyle/>
          <a:p>
            <a:r>
              <a:rPr lang="en-TT" dirty="0"/>
              <a:t>Camille Huggins, PhD </a:t>
            </a:r>
          </a:p>
        </p:txBody>
      </p:sp>
    </p:spTree>
    <p:extLst>
      <p:ext uri="{BB962C8B-B14F-4D97-AF65-F5344CB8AC3E}">
        <p14:creationId xmlns:p14="http://schemas.microsoft.com/office/powerpoint/2010/main" val="931986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TT"/>
          </a:p>
        </p:txBody>
      </p:sp>
      <p:sp>
        <p:nvSpPr>
          <p:cNvPr id="3" name="Content Placeholder 2"/>
          <p:cNvSpPr>
            <a:spLocks noGrp="1"/>
          </p:cNvSpPr>
          <p:nvPr>
            <p:ph idx="1"/>
          </p:nvPr>
        </p:nvSpPr>
        <p:spPr/>
        <p:txBody>
          <a:bodyPr>
            <a:normAutofit/>
          </a:bodyPr>
          <a:lstStyle/>
          <a:p>
            <a:pPr marL="0" indent="0" algn="ctr">
              <a:buNone/>
            </a:pPr>
            <a:r>
              <a:rPr lang="en-TT" dirty="0"/>
              <a:t>Negative view about </a:t>
            </a:r>
          </a:p>
          <a:p>
            <a:pPr marL="0" indent="0" algn="ctr">
              <a:buNone/>
            </a:pPr>
            <a:r>
              <a:rPr lang="en-TT" dirty="0"/>
              <a:t>the world</a:t>
            </a:r>
            <a:br>
              <a:rPr lang="en-TT" dirty="0"/>
            </a:br>
            <a:endParaRPr lang="en-TT" dirty="0"/>
          </a:p>
          <a:p>
            <a:pPr marL="0" indent="0" algn="ctr">
              <a:buNone/>
            </a:pPr>
            <a:endParaRPr lang="en-TT" dirty="0"/>
          </a:p>
          <a:p>
            <a:pPr marL="0" indent="0" algn="ctr">
              <a:buNone/>
            </a:pPr>
            <a:endParaRPr lang="en-TT" dirty="0"/>
          </a:p>
          <a:p>
            <a:pPr marL="0" indent="0">
              <a:buNone/>
            </a:pPr>
            <a:r>
              <a:rPr lang="en-TT" dirty="0"/>
              <a:t>Negative view				negative view  </a:t>
            </a:r>
          </a:p>
          <a:p>
            <a:pPr marL="0" indent="0">
              <a:buNone/>
            </a:pPr>
            <a:r>
              <a:rPr lang="en-TT" dirty="0"/>
              <a:t>About oneself				about the future</a:t>
            </a:r>
            <a:br>
              <a:rPr lang="en-TT" dirty="0"/>
            </a:br>
            <a:br>
              <a:rPr lang="en-TT" dirty="0"/>
            </a:br>
            <a:br>
              <a:rPr lang="en-TT" dirty="0"/>
            </a:br>
            <a:br>
              <a:rPr lang="en-TT" dirty="0"/>
            </a:br>
            <a:endParaRPr lang="en-TT" dirty="0"/>
          </a:p>
        </p:txBody>
      </p:sp>
      <p:cxnSp>
        <p:nvCxnSpPr>
          <p:cNvPr id="5" name="Straight Arrow Connector 4"/>
          <p:cNvCxnSpPr/>
          <p:nvPr/>
        </p:nvCxnSpPr>
        <p:spPr>
          <a:xfrm flipV="1">
            <a:off x="1547664" y="1988840"/>
            <a:ext cx="1944216" cy="16561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508104" y="2132856"/>
            <a:ext cx="1368152" cy="1512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519772" y="3933056"/>
            <a:ext cx="367240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3635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br>
              <a:rPr lang="en-TT" dirty="0"/>
            </a:br>
            <a:br>
              <a:rPr lang="en-TT" dirty="0"/>
            </a:br>
            <a:r>
              <a:rPr lang="en-TT" dirty="0"/>
              <a:t>Negative view about </a:t>
            </a:r>
            <a:br>
              <a:rPr lang="en-TT" dirty="0"/>
            </a:br>
            <a:r>
              <a:rPr lang="en-TT" dirty="0"/>
              <a:t>the world</a:t>
            </a:r>
            <a:br>
              <a:rPr lang="en-TT" dirty="0"/>
            </a:br>
            <a:br>
              <a:rPr lang="en-TT" dirty="0"/>
            </a:br>
            <a:endParaRPr lang="en-TT" dirty="0"/>
          </a:p>
        </p:txBody>
      </p:sp>
      <p:sp>
        <p:nvSpPr>
          <p:cNvPr id="3" name="Content Placeholder 2"/>
          <p:cNvSpPr>
            <a:spLocks noGrp="1"/>
          </p:cNvSpPr>
          <p:nvPr>
            <p:ph idx="1"/>
          </p:nvPr>
        </p:nvSpPr>
        <p:spPr/>
        <p:txBody>
          <a:bodyPr/>
          <a:lstStyle/>
          <a:p>
            <a:r>
              <a:rPr lang="en-TT" dirty="0"/>
              <a:t>Everybody hates me</a:t>
            </a:r>
          </a:p>
          <a:p>
            <a:r>
              <a:rPr lang="en-TT" dirty="0"/>
              <a:t>I can’t do anything right </a:t>
            </a:r>
          </a:p>
          <a:p>
            <a:r>
              <a:rPr lang="en-TT" dirty="0"/>
              <a:t>My life is a mess </a:t>
            </a:r>
          </a:p>
          <a:p>
            <a:endParaRPr lang="en-TT" dirty="0"/>
          </a:p>
        </p:txBody>
      </p:sp>
    </p:spTree>
    <p:extLst>
      <p:ext uri="{BB962C8B-B14F-4D97-AF65-F5344CB8AC3E}">
        <p14:creationId xmlns:p14="http://schemas.microsoft.com/office/powerpoint/2010/main" val="3573998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normAutofit fontScale="90000"/>
          </a:bodyPr>
          <a:lstStyle/>
          <a:p>
            <a:pPr marL="0" indent="0"/>
            <a:br>
              <a:rPr lang="en-TT" dirty="0"/>
            </a:br>
            <a:br>
              <a:rPr lang="en-TT" dirty="0"/>
            </a:br>
            <a:r>
              <a:rPr lang="en-TT" dirty="0"/>
              <a:t>Negative view of oneself</a:t>
            </a:r>
            <a:br>
              <a:rPr lang="en-TT" dirty="0"/>
            </a:br>
            <a:br>
              <a:rPr lang="en-TT" dirty="0"/>
            </a:br>
            <a:r>
              <a:rPr lang="en-TT" dirty="0"/>
              <a:t>				</a:t>
            </a:r>
            <a:br>
              <a:rPr lang="en-TT" dirty="0"/>
            </a:br>
            <a:endParaRPr lang="en-TT" dirty="0"/>
          </a:p>
        </p:txBody>
      </p:sp>
      <p:sp>
        <p:nvSpPr>
          <p:cNvPr id="3" name="Content Placeholder 2"/>
          <p:cNvSpPr>
            <a:spLocks noGrp="1"/>
          </p:cNvSpPr>
          <p:nvPr>
            <p:ph idx="1"/>
          </p:nvPr>
        </p:nvSpPr>
        <p:spPr>
          <a:xfrm>
            <a:off x="539552" y="1700808"/>
            <a:ext cx="8229600" cy="4525963"/>
          </a:xfrm>
        </p:spPr>
        <p:txBody>
          <a:bodyPr/>
          <a:lstStyle/>
          <a:p>
            <a:r>
              <a:rPr lang="en-TT" dirty="0"/>
              <a:t>I am a horrible person</a:t>
            </a:r>
          </a:p>
          <a:p>
            <a:r>
              <a:rPr lang="en-TT" dirty="0"/>
              <a:t>No one will ever love me</a:t>
            </a:r>
          </a:p>
          <a:p>
            <a:r>
              <a:rPr lang="en-TT" dirty="0"/>
              <a:t>I will never get this right</a:t>
            </a:r>
          </a:p>
          <a:p>
            <a:r>
              <a:rPr lang="en-TT" dirty="0"/>
              <a:t>I am too fat </a:t>
            </a:r>
          </a:p>
          <a:p>
            <a:endParaRPr lang="en-TT" dirty="0"/>
          </a:p>
        </p:txBody>
      </p:sp>
    </p:spTree>
    <p:extLst>
      <p:ext uri="{BB962C8B-B14F-4D97-AF65-F5344CB8AC3E}">
        <p14:creationId xmlns:p14="http://schemas.microsoft.com/office/powerpoint/2010/main" val="3311352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lstStyle/>
          <a:p>
            <a:r>
              <a:rPr lang="en-TT" dirty="0"/>
              <a:t>Negative view of the Future</a:t>
            </a:r>
          </a:p>
        </p:txBody>
      </p:sp>
      <p:sp>
        <p:nvSpPr>
          <p:cNvPr id="3" name="Content Placeholder 2"/>
          <p:cNvSpPr>
            <a:spLocks noGrp="1"/>
          </p:cNvSpPr>
          <p:nvPr>
            <p:ph idx="1"/>
          </p:nvPr>
        </p:nvSpPr>
        <p:spPr/>
        <p:txBody>
          <a:bodyPr/>
          <a:lstStyle/>
          <a:p>
            <a:r>
              <a:rPr lang="en-TT" dirty="0"/>
              <a:t>I will never graduate </a:t>
            </a:r>
          </a:p>
          <a:p>
            <a:r>
              <a:rPr lang="en-TT" dirty="0"/>
              <a:t>I will always be poor</a:t>
            </a:r>
          </a:p>
          <a:p>
            <a:r>
              <a:rPr lang="en-TT" dirty="0"/>
              <a:t>No one will ever love me again </a:t>
            </a:r>
          </a:p>
          <a:p>
            <a:endParaRPr lang="en-TT" dirty="0"/>
          </a:p>
        </p:txBody>
      </p:sp>
    </p:spTree>
    <p:extLst>
      <p:ext uri="{BB962C8B-B14F-4D97-AF65-F5344CB8AC3E}">
        <p14:creationId xmlns:p14="http://schemas.microsoft.com/office/powerpoint/2010/main" val="3103813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a:t>Illogical errors in thinking </a:t>
            </a:r>
          </a:p>
        </p:txBody>
      </p:sp>
      <p:sp>
        <p:nvSpPr>
          <p:cNvPr id="3" name="Content Placeholder 2"/>
          <p:cNvSpPr>
            <a:spLocks noGrp="1"/>
          </p:cNvSpPr>
          <p:nvPr>
            <p:ph idx="1"/>
          </p:nvPr>
        </p:nvSpPr>
        <p:spPr/>
        <p:txBody>
          <a:bodyPr>
            <a:normAutofit/>
          </a:bodyPr>
          <a:lstStyle/>
          <a:p>
            <a:r>
              <a:rPr lang="en-TT" dirty="0"/>
              <a:t>These thoughts are logical errors or cognitive distortions which are Systematic errors in reasoning, often stemming form early childhood errors in reasoning; an indication of inaccurate or ineffective information processing. </a:t>
            </a:r>
          </a:p>
          <a:p>
            <a:r>
              <a:rPr lang="en-TT" dirty="0"/>
              <a:t>The logical errors can also be understood in the following categories.</a:t>
            </a:r>
            <a:endParaRPr lang="en-TT" b="0" dirty="0">
              <a:effectLst/>
            </a:endParaRPr>
          </a:p>
          <a:p>
            <a:pPr marL="0" indent="0">
              <a:buNone/>
            </a:pPr>
            <a:br>
              <a:rPr lang="en-TT" b="0" dirty="0">
                <a:effectLst/>
              </a:rPr>
            </a:br>
            <a:br>
              <a:rPr lang="en-TT" b="0" dirty="0">
                <a:effectLst/>
              </a:rPr>
            </a:br>
            <a:endParaRPr lang="en-TT" dirty="0"/>
          </a:p>
        </p:txBody>
      </p:sp>
    </p:spTree>
    <p:extLst>
      <p:ext uri="{BB962C8B-B14F-4D97-AF65-F5344CB8AC3E}">
        <p14:creationId xmlns:p14="http://schemas.microsoft.com/office/powerpoint/2010/main" val="1832424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a:t>Illogical errors in thinking </a:t>
            </a:r>
          </a:p>
        </p:txBody>
      </p:sp>
      <p:sp>
        <p:nvSpPr>
          <p:cNvPr id="3" name="Content Placeholder 2"/>
          <p:cNvSpPr>
            <a:spLocks noGrp="1"/>
          </p:cNvSpPr>
          <p:nvPr>
            <p:ph idx="1"/>
          </p:nvPr>
        </p:nvSpPr>
        <p:spPr/>
        <p:txBody>
          <a:bodyPr>
            <a:normAutofit/>
          </a:bodyPr>
          <a:lstStyle/>
          <a:p>
            <a:pPr fontAlgn="base"/>
            <a:r>
              <a:rPr lang="en-TT" dirty="0">
                <a:hlinkClick r:id="rId2"/>
              </a:rPr>
              <a:t>All-or-none reasoning (splitting</a:t>
            </a:r>
            <a:r>
              <a:rPr lang="en-TT" u="sng" dirty="0">
                <a:hlinkClick r:id="rId2"/>
              </a:rPr>
              <a:t>)</a:t>
            </a:r>
            <a:r>
              <a:rPr lang="en-TT" b="1" dirty="0"/>
              <a:t> </a:t>
            </a:r>
            <a:r>
              <a:rPr lang="en-TT" dirty="0"/>
              <a:t>or dichotomous thinking – This creates a ‘false dilemma’ that there are only two alternatives in any situation. Issues are understood in absolute terms. (always, every, never). This is a tendency to think in extremes </a:t>
            </a:r>
            <a:r>
              <a:rPr lang="en-TT" dirty="0" err="1"/>
              <a:t>e.g</a:t>
            </a:r>
            <a:r>
              <a:rPr lang="en-TT" dirty="0"/>
              <a:t> “If I can’t get it 100% right, there’s no point in doing it at all”</a:t>
            </a:r>
          </a:p>
          <a:p>
            <a:br>
              <a:rPr lang="en-TT" b="0" dirty="0">
                <a:effectLst/>
              </a:rPr>
            </a:br>
            <a:endParaRPr lang="en-TT" dirty="0"/>
          </a:p>
        </p:txBody>
      </p:sp>
    </p:spTree>
    <p:extLst>
      <p:ext uri="{BB962C8B-B14F-4D97-AF65-F5344CB8AC3E}">
        <p14:creationId xmlns:p14="http://schemas.microsoft.com/office/powerpoint/2010/main" val="3673034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a:t>Illogical errors in thinking </a:t>
            </a:r>
          </a:p>
        </p:txBody>
      </p:sp>
      <p:sp>
        <p:nvSpPr>
          <p:cNvPr id="3" name="Content Placeholder 2"/>
          <p:cNvSpPr>
            <a:spLocks noGrp="1"/>
          </p:cNvSpPr>
          <p:nvPr>
            <p:ph idx="1"/>
          </p:nvPr>
        </p:nvSpPr>
        <p:spPr/>
        <p:txBody>
          <a:bodyPr>
            <a:normAutofit/>
          </a:bodyPr>
          <a:lstStyle/>
          <a:p>
            <a:pPr fontAlgn="base"/>
            <a:r>
              <a:rPr lang="en-TT" dirty="0"/>
              <a:t>Overgeneralization and hasty generalisations – Wide generalizations taken from isolated cases. </a:t>
            </a:r>
          </a:p>
          <a:p>
            <a:pPr fontAlgn="base"/>
            <a:endParaRPr lang="en-TT" dirty="0"/>
          </a:p>
          <a:p>
            <a:pPr fontAlgn="base"/>
            <a:r>
              <a:rPr lang="en-TT" dirty="0"/>
              <a:t>Selective abstraction, Filtering and misleading vividness– Focusing on negative, aspects of an event while ignoring other positive aspects. Misleading Vividness- “a fallacy in which a very small number of particularly dramatic events are taken to outweigh a significant amount of statistical evidence.</a:t>
            </a:r>
          </a:p>
          <a:p>
            <a:pPr marL="0" indent="0">
              <a:buNone/>
            </a:pPr>
            <a:br>
              <a:rPr lang="en-TT" b="0" dirty="0">
                <a:effectLst/>
              </a:rPr>
            </a:br>
            <a:br>
              <a:rPr lang="en-TT" b="0" dirty="0">
                <a:effectLst/>
              </a:rPr>
            </a:br>
            <a:endParaRPr lang="en-TT" dirty="0"/>
          </a:p>
        </p:txBody>
      </p:sp>
    </p:spTree>
    <p:extLst>
      <p:ext uri="{BB962C8B-B14F-4D97-AF65-F5344CB8AC3E}">
        <p14:creationId xmlns:p14="http://schemas.microsoft.com/office/powerpoint/2010/main" val="4048966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a:t>Illogical errors in thinking </a:t>
            </a:r>
          </a:p>
        </p:txBody>
      </p:sp>
      <p:sp>
        <p:nvSpPr>
          <p:cNvPr id="3" name="Content Placeholder 2"/>
          <p:cNvSpPr>
            <a:spLocks noGrp="1"/>
          </p:cNvSpPr>
          <p:nvPr>
            <p:ph idx="1"/>
          </p:nvPr>
        </p:nvSpPr>
        <p:spPr/>
        <p:txBody>
          <a:bodyPr>
            <a:noAutofit/>
          </a:bodyPr>
          <a:lstStyle/>
          <a:p>
            <a:pPr fontAlgn="base"/>
            <a:r>
              <a:rPr lang="en-TT" sz="2400" dirty="0"/>
              <a:t>Disqualifying the positive – Continually deemphasizing or "shooting down" positive experiences for arbitrary, ad hoc reasons.</a:t>
            </a:r>
          </a:p>
          <a:p>
            <a:pPr fontAlgn="base"/>
            <a:endParaRPr lang="en-TT" sz="2400" dirty="0"/>
          </a:p>
          <a:p>
            <a:pPr fontAlgn="base"/>
            <a:r>
              <a:rPr lang="en-TT" sz="2400" dirty="0"/>
              <a:t>Arbitrary inference (Jumping to conclusions) – Drawing conclusions (usually negative) from minimal or no evidence. This involves ‘mind reading, fortune telling’) </a:t>
            </a:r>
          </a:p>
          <a:p>
            <a:pPr fontAlgn="base"/>
            <a:endParaRPr lang="en-TT" sz="2400" dirty="0">
              <a:hlinkClick r:id="rId2"/>
            </a:endParaRPr>
          </a:p>
          <a:p>
            <a:pPr fontAlgn="base"/>
            <a:r>
              <a:rPr lang="en-TT" sz="2400" dirty="0">
                <a:hlinkClick r:id="rId2"/>
              </a:rPr>
              <a:t>Magnification</a:t>
            </a:r>
            <a:r>
              <a:rPr lang="en-TT" sz="2400" dirty="0"/>
              <a:t> and </a:t>
            </a:r>
            <a:r>
              <a:rPr lang="en-TT" sz="2400" dirty="0">
                <a:hlinkClick r:id="rId3"/>
              </a:rPr>
              <a:t>minimization</a:t>
            </a:r>
            <a:r>
              <a:rPr lang="en-TT" sz="2400" dirty="0"/>
              <a:t> –</a:t>
            </a:r>
            <a:r>
              <a:rPr lang="en-TT" sz="2400" dirty="0" err="1"/>
              <a:t>Catastrophizing</a:t>
            </a:r>
            <a:r>
              <a:rPr lang="en-TT" sz="2400" dirty="0"/>
              <a:t> is typical here. Persons who endure depression often minimise the positives and exaggerate the negatives.</a:t>
            </a:r>
          </a:p>
        </p:txBody>
      </p:sp>
    </p:spTree>
    <p:extLst>
      <p:ext uri="{BB962C8B-B14F-4D97-AF65-F5344CB8AC3E}">
        <p14:creationId xmlns:p14="http://schemas.microsoft.com/office/powerpoint/2010/main" val="10658362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a:t>Illogical errors in thinking </a:t>
            </a:r>
          </a:p>
        </p:txBody>
      </p:sp>
      <p:sp>
        <p:nvSpPr>
          <p:cNvPr id="3" name="Content Placeholder 2"/>
          <p:cNvSpPr>
            <a:spLocks noGrp="1"/>
          </p:cNvSpPr>
          <p:nvPr>
            <p:ph idx="1"/>
          </p:nvPr>
        </p:nvSpPr>
        <p:spPr/>
        <p:txBody>
          <a:bodyPr/>
          <a:lstStyle/>
          <a:p>
            <a:r>
              <a:rPr lang="en-TT" dirty="0"/>
              <a:t>Assessment- The therapist assesses the client by attending closely to his/her dialogue to detect the logical errors.</a:t>
            </a:r>
          </a:p>
          <a:p>
            <a:endParaRPr lang="en-TT" dirty="0"/>
          </a:p>
          <a:p>
            <a:r>
              <a:rPr lang="en-TT" dirty="0"/>
              <a:t>This takes place in a collaborative relationship via use of the Socratic dialogue.</a:t>
            </a:r>
            <a:endParaRPr lang="en-TT" b="0" dirty="0">
              <a:effectLst/>
            </a:endParaRPr>
          </a:p>
          <a:p>
            <a:pPr marL="0" indent="0">
              <a:buNone/>
            </a:pPr>
            <a:br>
              <a:rPr lang="en-TT" b="0" dirty="0">
                <a:effectLst/>
              </a:rPr>
            </a:br>
            <a:endParaRPr lang="en-TT" dirty="0"/>
          </a:p>
        </p:txBody>
      </p:sp>
    </p:spTree>
    <p:extLst>
      <p:ext uri="{BB962C8B-B14F-4D97-AF65-F5344CB8AC3E}">
        <p14:creationId xmlns:p14="http://schemas.microsoft.com/office/powerpoint/2010/main" val="42193738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TT" dirty="0"/>
              <a:t>TREATMENT- </a:t>
            </a:r>
            <a:br>
              <a:rPr lang="en-TT" b="0" dirty="0">
                <a:effectLst/>
              </a:rPr>
            </a:br>
            <a:endParaRPr lang="en-TT" dirty="0"/>
          </a:p>
        </p:txBody>
      </p:sp>
      <p:sp>
        <p:nvSpPr>
          <p:cNvPr id="3" name="Content Placeholder 2"/>
          <p:cNvSpPr>
            <a:spLocks noGrp="1"/>
          </p:cNvSpPr>
          <p:nvPr>
            <p:ph idx="1"/>
          </p:nvPr>
        </p:nvSpPr>
        <p:spPr/>
        <p:txBody>
          <a:bodyPr>
            <a:normAutofit/>
          </a:bodyPr>
          <a:lstStyle/>
          <a:p>
            <a:pPr fontAlgn="base"/>
            <a:endParaRPr lang="en-TT" dirty="0"/>
          </a:p>
          <a:p>
            <a:pPr fontAlgn="base"/>
            <a:r>
              <a:rPr lang="en-TT" dirty="0"/>
              <a:t>Socratic dialogue helps to challenge maladaptive beliefs and assumptions. </a:t>
            </a:r>
          </a:p>
          <a:p>
            <a:pPr fontAlgn="base"/>
            <a:r>
              <a:rPr lang="en-TT" dirty="0"/>
              <a:t>Basically, it is a series of questions that help the client arrive at logical answers to and conclusions about a certain hypothesis. </a:t>
            </a:r>
          </a:p>
          <a:p>
            <a:pPr fontAlgn="base"/>
            <a:r>
              <a:rPr lang="en-TT" dirty="0"/>
              <a:t>The three-question technique is a form of guided discovery. </a:t>
            </a:r>
          </a:p>
          <a:p>
            <a:pPr marL="0" indent="0">
              <a:buNone/>
            </a:pPr>
            <a:br>
              <a:rPr lang="en-TT" b="0" dirty="0">
                <a:effectLst/>
              </a:rPr>
            </a:br>
            <a:endParaRPr lang="en-TT" dirty="0"/>
          </a:p>
        </p:txBody>
      </p:sp>
    </p:spTree>
    <p:extLst>
      <p:ext uri="{BB962C8B-B14F-4D97-AF65-F5344CB8AC3E}">
        <p14:creationId xmlns:p14="http://schemas.microsoft.com/office/powerpoint/2010/main" val="3001972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EDEA9-8AD6-4584-9592-E5B8B76B0D70}"/>
              </a:ext>
            </a:extLst>
          </p:cNvPr>
          <p:cNvSpPr>
            <a:spLocks noGrp="1"/>
          </p:cNvSpPr>
          <p:nvPr>
            <p:ph type="title"/>
          </p:nvPr>
        </p:nvSpPr>
        <p:spPr/>
        <p:txBody>
          <a:bodyPr/>
          <a:lstStyle/>
          <a:p>
            <a:r>
              <a:rPr lang="en-US" dirty="0"/>
              <a:t>In the last class </a:t>
            </a:r>
          </a:p>
        </p:txBody>
      </p:sp>
      <p:sp>
        <p:nvSpPr>
          <p:cNvPr id="3" name="Content Placeholder 2">
            <a:extLst>
              <a:ext uri="{FF2B5EF4-FFF2-40B4-BE49-F238E27FC236}">
                <a16:creationId xmlns:a16="http://schemas.microsoft.com/office/drawing/2014/main" id="{16A39FFB-4CC4-4015-8ADD-86120E4FF3F7}"/>
              </a:ext>
            </a:extLst>
          </p:cNvPr>
          <p:cNvSpPr>
            <a:spLocks noGrp="1"/>
          </p:cNvSpPr>
          <p:nvPr>
            <p:ph idx="1"/>
          </p:nvPr>
        </p:nvSpPr>
        <p:spPr/>
        <p:txBody>
          <a:bodyPr/>
          <a:lstStyle/>
          <a:p>
            <a:r>
              <a:rPr lang="en-US" dirty="0"/>
              <a:t>We reviewed: </a:t>
            </a:r>
          </a:p>
          <a:p>
            <a:pPr marL="457200" indent="-457200">
              <a:buAutoNum type="arabicPeriod"/>
            </a:pPr>
            <a:r>
              <a:rPr lang="en-US" dirty="0"/>
              <a:t>The elements of the counseling relationship. </a:t>
            </a:r>
          </a:p>
          <a:p>
            <a:pPr marL="457200" indent="-457200">
              <a:buAutoNum type="arabicPeriod"/>
            </a:pPr>
            <a:r>
              <a:rPr lang="en-US" dirty="0"/>
              <a:t>The types of questions that is important for counseling. </a:t>
            </a:r>
          </a:p>
          <a:p>
            <a:pPr marL="457200" indent="-457200">
              <a:buAutoNum type="arabicPeriod"/>
            </a:pPr>
            <a:r>
              <a:rPr lang="en-US" dirty="0"/>
              <a:t>The therapist-client relationship. </a:t>
            </a:r>
          </a:p>
        </p:txBody>
      </p:sp>
    </p:spTree>
    <p:extLst>
      <p:ext uri="{BB962C8B-B14F-4D97-AF65-F5344CB8AC3E}">
        <p14:creationId xmlns:p14="http://schemas.microsoft.com/office/powerpoint/2010/main" val="886420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err="1"/>
              <a:t>Soractic</a:t>
            </a:r>
            <a:r>
              <a:rPr lang="en-TT" dirty="0"/>
              <a:t> Questioning</a:t>
            </a:r>
          </a:p>
        </p:txBody>
      </p:sp>
      <p:sp>
        <p:nvSpPr>
          <p:cNvPr id="3" name="Content Placeholder 2"/>
          <p:cNvSpPr>
            <a:spLocks noGrp="1"/>
          </p:cNvSpPr>
          <p:nvPr>
            <p:ph idx="1"/>
          </p:nvPr>
        </p:nvSpPr>
        <p:spPr/>
        <p:txBody>
          <a:bodyPr/>
          <a:lstStyle/>
          <a:p>
            <a:endParaRPr lang="en-TT" dirty="0"/>
          </a:p>
          <a:p>
            <a:r>
              <a:rPr lang="en-TT" dirty="0"/>
              <a:t>Is disciplined </a:t>
            </a:r>
            <a:r>
              <a:rPr lang="en-TT" dirty="0">
                <a:hlinkClick r:id="rId2" tooltip="Question"/>
              </a:rPr>
              <a:t>questioning</a:t>
            </a:r>
            <a:r>
              <a:rPr lang="en-TT" dirty="0"/>
              <a:t> that can be used to pursue </a:t>
            </a:r>
            <a:r>
              <a:rPr lang="en-TT" dirty="0">
                <a:hlinkClick r:id="rId3" tooltip="Thought"/>
              </a:rPr>
              <a:t>thought</a:t>
            </a:r>
            <a:r>
              <a:rPr lang="en-TT" dirty="0"/>
              <a:t> in many directions and for many purposes, including: to explore complex ideas, to get to the </a:t>
            </a:r>
            <a:r>
              <a:rPr lang="en-TT" dirty="0">
                <a:hlinkClick r:id="rId4" tooltip="Truth"/>
              </a:rPr>
              <a:t>truth</a:t>
            </a:r>
            <a:r>
              <a:rPr lang="en-TT" dirty="0"/>
              <a:t> of things, to open up issues and problems, to uncover assumptions, to </a:t>
            </a:r>
            <a:r>
              <a:rPr lang="en-TT" dirty="0" err="1"/>
              <a:t>analyze</a:t>
            </a:r>
            <a:r>
              <a:rPr lang="en-TT" dirty="0"/>
              <a:t> concepts,</a:t>
            </a:r>
          </a:p>
        </p:txBody>
      </p:sp>
    </p:spTree>
    <p:extLst>
      <p:ext uri="{BB962C8B-B14F-4D97-AF65-F5344CB8AC3E}">
        <p14:creationId xmlns:p14="http://schemas.microsoft.com/office/powerpoint/2010/main" val="24044159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a:t>Socratic dialogue</a:t>
            </a:r>
          </a:p>
        </p:txBody>
      </p:sp>
      <p:sp>
        <p:nvSpPr>
          <p:cNvPr id="3" name="Content Placeholder 2"/>
          <p:cNvSpPr>
            <a:spLocks noGrp="1"/>
          </p:cNvSpPr>
          <p:nvPr>
            <p:ph idx="1"/>
          </p:nvPr>
        </p:nvSpPr>
        <p:spPr/>
        <p:txBody>
          <a:bodyPr>
            <a:normAutofit/>
          </a:bodyPr>
          <a:lstStyle/>
          <a:p>
            <a:r>
              <a:rPr lang="en-TT" dirty="0"/>
              <a:t>How do you do the Socratic dialogue?</a:t>
            </a:r>
            <a:endParaRPr lang="en-TT" b="0" dirty="0">
              <a:effectLst/>
            </a:endParaRPr>
          </a:p>
          <a:p>
            <a:pPr fontAlgn="base"/>
            <a:r>
              <a:rPr lang="en-TT" dirty="0"/>
              <a:t>Socratic dialogue helps to challenge maladaptive beliefs and assumptions. </a:t>
            </a:r>
          </a:p>
          <a:p>
            <a:pPr fontAlgn="base"/>
            <a:r>
              <a:rPr lang="en-TT" dirty="0"/>
              <a:t>Basically, it is a series of questions that help the client arrive at logical answers  and conclusions about a certain hypothesis. </a:t>
            </a:r>
          </a:p>
          <a:p>
            <a:pPr fontAlgn="base"/>
            <a:r>
              <a:rPr lang="en-TT" dirty="0"/>
              <a:t>The three-question technique is a form of guided discovery. </a:t>
            </a:r>
          </a:p>
          <a:p>
            <a:pPr marL="0" indent="0">
              <a:buNone/>
            </a:pPr>
            <a:br>
              <a:rPr lang="en-TT" b="0" dirty="0">
                <a:effectLst/>
              </a:rPr>
            </a:br>
            <a:endParaRPr lang="en-TT" dirty="0"/>
          </a:p>
        </p:txBody>
      </p:sp>
    </p:spTree>
    <p:extLst>
      <p:ext uri="{BB962C8B-B14F-4D97-AF65-F5344CB8AC3E}">
        <p14:creationId xmlns:p14="http://schemas.microsoft.com/office/powerpoint/2010/main" val="10991443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a:t>Socratic dialogue</a:t>
            </a:r>
          </a:p>
        </p:txBody>
      </p:sp>
      <p:sp>
        <p:nvSpPr>
          <p:cNvPr id="3" name="Content Placeholder 2"/>
          <p:cNvSpPr>
            <a:spLocks noGrp="1"/>
          </p:cNvSpPr>
          <p:nvPr>
            <p:ph idx="1"/>
          </p:nvPr>
        </p:nvSpPr>
        <p:spPr/>
        <p:txBody>
          <a:bodyPr>
            <a:normAutofit/>
          </a:bodyPr>
          <a:lstStyle/>
          <a:p>
            <a:pPr fontAlgn="base"/>
            <a:r>
              <a:rPr lang="en-TT" dirty="0"/>
              <a:t>Emotional reasoning – Assuming reality to reflect emotions, e.g. "I feel it, therefore it must be true." . There is little appeal to rationale and logic. </a:t>
            </a:r>
          </a:p>
          <a:p>
            <a:pPr fontAlgn="base"/>
            <a:r>
              <a:rPr lang="en-TT" dirty="0" err="1">
                <a:hlinkClick r:id="rId2"/>
              </a:rPr>
              <a:t>Labeling</a:t>
            </a:r>
            <a:r>
              <a:rPr lang="en-TT" dirty="0"/>
              <a:t> and </a:t>
            </a:r>
            <a:r>
              <a:rPr lang="en-TT" dirty="0" err="1"/>
              <a:t>mislabeling</a:t>
            </a:r>
            <a:r>
              <a:rPr lang="en-TT" dirty="0"/>
              <a:t> – Related to overgeneralisation.</a:t>
            </a:r>
          </a:p>
          <a:p>
            <a:pPr fontAlgn="base"/>
            <a:endParaRPr lang="en-TT" dirty="0"/>
          </a:p>
          <a:p>
            <a:pPr fontAlgn="base"/>
            <a:r>
              <a:rPr lang="en-TT" dirty="0"/>
              <a:t>Personalization – Bias toward internal attribution. </a:t>
            </a:r>
          </a:p>
          <a:p>
            <a:pPr fontAlgn="base"/>
            <a:endParaRPr lang="en-TT" dirty="0"/>
          </a:p>
          <a:p>
            <a:pPr fontAlgn="base"/>
            <a:r>
              <a:rPr lang="en-TT" dirty="0" err="1"/>
              <a:t>Musturbation</a:t>
            </a:r>
            <a:r>
              <a:rPr lang="en-TT" dirty="0"/>
              <a:t>- Assuming that there are ‘musts’ and ‘</a:t>
            </a:r>
            <a:r>
              <a:rPr lang="en-TT" dirty="0" err="1"/>
              <a:t>shoulds</a:t>
            </a:r>
            <a:r>
              <a:rPr lang="en-TT" dirty="0"/>
              <a:t>’. This is when we assume that things ‘must’ be a particular way or ‘should’ be a particular way.</a:t>
            </a:r>
            <a:br>
              <a:rPr lang="en-TT" b="0" dirty="0">
                <a:effectLst/>
              </a:rPr>
            </a:br>
            <a:endParaRPr lang="en-TT" dirty="0"/>
          </a:p>
          <a:p>
            <a:endParaRPr lang="en-TT" dirty="0"/>
          </a:p>
        </p:txBody>
      </p:sp>
    </p:spTree>
    <p:extLst>
      <p:ext uri="{BB962C8B-B14F-4D97-AF65-F5344CB8AC3E}">
        <p14:creationId xmlns:p14="http://schemas.microsoft.com/office/powerpoint/2010/main" val="1794816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a:t>Socratic dialogue</a:t>
            </a:r>
          </a:p>
        </p:txBody>
      </p:sp>
      <p:sp>
        <p:nvSpPr>
          <p:cNvPr id="3" name="Content Placeholder 2"/>
          <p:cNvSpPr>
            <a:spLocks noGrp="1"/>
          </p:cNvSpPr>
          <p:nvPr>
            <p:ph idx="1"/>
          </p:nvPr>
        </p:nvSpPr>
        <p:spPr/>
        <p:txBody>
          <a:bodyPr>
            <a:normAutofit fontScale="92500"/>
          </a:bodyPr>
          <a:lstStyle/>
          <a:p>
            <a:pPr fontAlgn="base"/>
            <a:r>
              <a:rPr lang="en-TT" dirty="0"/>
              <a:t>The three-question technique is a form of guided discovery. </a:t>
            </a:r>
          </a:p>
          <a:p>
            <a:pPr fontAlgn="base"/>
            <a:r>
              <a:rPr lang="en-TT" dirty="0"/>
              <a:t>Bring material to therapy so that the client and therapist can challenge maladaptive assumptions or ineffective beliefs. </a:t>
            </a:r>
          </a:p>
          <a:p>
            <a:pPr fontAlgn="base"/>
            <a:r>
              <a:rPr lang="en-TT" dirty="0"/>
              <a:t>Several different techniques are used for challenging different distorted beliefs. </a:t>
            </a:r>
          </a:p>
          <a:p>
            <a:pPr fontAlgn="base"/>
            <a:r>
              <a:rPr lang="en-TT" dirty="0"/>
              <a:t>Re-Attributions</a:t>
            </a:r>
          </a:p>
          <a:p>
            <a:pPr fontAlgn="base"/>
            <a:r>
              <a:rPr lang="en-TT" dirty="0"/>
              <a:t>Challenge Absolutes</a:t>
            </a:r>
          </a:p>
          <a:p>
            <a:pPr fontAlgn="base"/>
            <a:r>
              <a:rPr lang="en-TT" dirty="0"/>
              <a:t>De-</a:t>
            </a:r>
            <a:r>
              <a:rPr lang="en-TT" dirty="0" err="1"/>
              <a:t>Catastrophizing</a:t>
            </a:r>
            <a:r>
              <a:rPr lang="en-TT" dirty="0"/>
              <a:t>- The ‘What if’ technique</a:t>
            </a:r>
          </a:p>
          <a:p>
            <a:pPr fontAlgn="base"/>
            <a:r>
              <a:rPr lang="en-TT" dirty="0"/>
              <a:t>Scaling- Turning Dichotomies into continuums</a:t>
            </a:r>
          </a:p>
          <a:p>
            <a:pPr marL="0" indent="0">
              <a:buNone/>
            </a:pPr>
            <a:br>
              <a:rPr lang="en-TT" b="0" dirty="0">
                <a:effectLst/>
              </a:rPr>
            </a:br>
            <a:endParaRPr lang="en-TT" dirty="0"/>
          </a:p>
        </p:txBody>
      </p:sp>
    </p:spTree>
    <p:extLst>
      <p:ext uri="{BB962C8B-B14F-4D97-AF65-F5344CB8AC3E}">
        <p14:creationId xmlns:p14="http://schemas.microsoft.com/office/powerpoint/2010/main" val="32022020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b="1" dirty="0"/>
              <a:t>Questions for clarification:</a:t>
            </a:r>
            <a:endParaRPr lang="en-TT" dirty="0"/>
          </a:p>
        </p:txBody>
      </p:sp>
      <p:sp>
        <p:nvSpPr>
          <p:cNvPr id="3" name="Content Placeholder 2"/>
          <p:cNvSpPr>
            <a:spLocks noGrp="1"/>
          </p:cNvSpPr>
          <p:nvPr>
            <p:ph idx="1"/>
          </p:nvPr>
        </p:nvSpPr>
        <p:spPr/>
        <p:txBody>
          <a:bodyPr/>
          <a:lstStyle/>
          <a:p>
            <a:endParaRPr lang="en-TT" dirty="0"/>
          </a:p>
          <a:p>
            <a:r>
              <a:rPr lang="en-TT" dirty="0"/>
              <a:t>Why do you say that? </a:t>
            </a:r>
          </a:p>
          <a:p>
            <a:r>
              <a:rPr lang="en-TT" dirty="0"/>
              <a:t>How does this relate to our discussion? </a:t>
            </a:r>
          </a:p>
          <a:p>
            <a:r>
              <a:rPr lang="en-TT" dirty="0"/>
              <a:t>"Are you going to include diffusion in your mole balance equations?"</a:t>
            </a:r>
            <a:br>
              <a:rPr lang="en-TT" dirty="0"/>
            </a:br>
            <a:endParaRPr lang="en-TT" dirty="0"/>
          </a:p>
          <a:p>
            <a:endParaRPr lang="en-TT" dirty="0"/>
          </a:p>
        </p:txBody>
      </p:sp>
    </p:spTree>
    <p:extLst>
      <p:ext uri="{BB962C8B-B14F-4D97-AF65-F5344CB8AC3E}">
        <p14:creationId xmlns:p14="http://schemas.microsoft.com/office/powerpoint/2010/main" val="19906638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TT" b="1" dirty="0"/>
              <a:t>Questions that probe assumptions:</a:t>
            </a:r>
            <a:endParaRPr lang="en-TT" dirty="0"/>
          </a:p>
        </p:txBody>
      </p:sp>
      <p:sp>
        <p:nvSpPr>
          <p:cNvPr id="3" name="Content Placeholder 2"/>
          <p:cNvSpPr>
            <a:spLocks noGrp="1"/>
          </p:cNvSpPr>
          <p:nvPr>
            <p:ph idx="1"/>
          </p:nvPr>
        </p:nvSpPr>
        <p:spPr/>
        <p:txBody>
          <a:bodyPr/>
          <a:lstStyle/>
          <a:p>
            <a:endParaRPr lang="en-TT" dirty="0"/>
          </a:p>
          <a:p>
            <a:r>
              <a:rPr lang="en-TT" dirty="0"/>
              <a:t>What could we assume instead? </a:t>
            </a:r>
          </a:p>
          <a:p>
            <a:r>
              <a:rPr lang="en-TT" dirty="0"/>
              <a:t>How can you verify or disapprove that assumption? </a:t>
            </a:r>
          </a:p>
          <a:p>
            <a:r>
              <a:rPr lang="en-TT" dirty="0"/>
              <a:t>"Why are neglecting radial diffusion and including only axial diffusion?" </a:t>
            </a:r>
            <a:br>
              <a:rPr lang="en-TT" dirty="0"/>
            </a:br>
            <a:endParaRPr lang="en-TT" dirty="0"/>
          </a:p>
          <a:p>
            <a:endParaRPr lang="en-TT" dirty="0"/>
          </a:p>
        </p:txBody>
      </p:sp>
    </p:spTree>
    <p:extLst>
      <p:ext uri="{BB962C8B-B14F-4D97-AF65-F5344CB8AC3E}">
        <p14:creationId xmlns:p14="http://schemas.microsoft.com/office/powerpoint/2010/main" val="3872271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TT" b="1" dirty="0"/>
              <a:t>Questions that probe reasons and evidence:</a:t>
            </a:r>
            <a:endParaRPr lang="en-TT" dirty="0"/>
          </a:p>
        </p:txBody>
      </p:sp>
      <p:sp>
        <p:nvSpPr>
          <p:cNvPr id="3" name="Content Placeholder 2"/>
          <p:cNvSpPr>
            <a:spLocks noGrp="1"/>
          </p:cNvSpPr>
          <p:nvPr>
            <p:ph idx="1"/>
          </p:nvPr>
        </p:nvSpPr>
        <p:spPr/>
        <p:txBody>
          <a:bodyPr/>
          <a:lstStyle/>
          <a:p>
            <a:endParaRPr lang="en-TT" dirty="0"/>
          </a:p>
          <a:p>
            <a:r>
              <a:rPr lang="en-TT" dirty="0"/>
              <a:t>What would be an example? </a:t>
            </a:r>
          </a:p>
          <a:p>
            <a:r>
              <a:rPr lang="en-TT" dirty="0"/>
              <a:t>What is....analogous to? </a:t>
            </a:r>
          </a:p>
          <a:p>
            <a:r>
              <a:rPr lang="en-TT" dirty="0"/>
              <a:t>What do you think causes to happen...? Why:? </a:t>
            </a:r>
          </a:p>
          <a:p>
            <a:r>
              <a:rPr lang="en-TT" dirty="0"/>
              <a:t>"Do you think that diffusion is responsible for the lower conversion?"</a:t>
            </a:r>
          </a:p>
          <a:p>
            <a:endParaRPr lang="en-TT" dirty="0"/>
          </a:p>
        </p:txBody>
      </p:sp>
    </p:spTree>
    <p:extLst>
      <p:ext uri="{BB962C8B-B14F-4D97-AF65-F5344CB8AC3E}">
        <p14:creationId xmlns:p14="http://schemas.microsoft.com/office/powerpoint/2010/main" val="14422325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TT" b="1" dirty="0"/>
              <a:t>Questions about Viewpoints and Perspectives:</a:t>
            </a:r>
            <a:endParaRPr lang="en-TT" dirty="0"/>
          </a:p>
        </p:txBody>
      </p:sp>
      <p:sp>
        <p:nvSpPr>
          <p:cNvPr id="3" name="Content Placeholder 2"/>
          <p:cNvSpPr>
            <a:spLocks noGrp="1"/>
          </p:cNvSpPr>
          <p:nvPr>
            <p:ph idx="1"/>
          </p:nvPr>
        </p:nvSpPr>
        <p:spPr/>
        <p:txBody>
          <a:bodyPr>
            <a:normAutofit lnSpcReduction="10000"/>
          </a:bodyPr>
          <a:lstStyle/>
          <a:p>
            <a:r>
              <a:rPr lang="en-TT" dirty="0"/>
              <a:t>What would be an alternative? </a:t>
            </a:r>
          </a:p>
          <a:p>
            <a:r>
              <a:rPr lang="en-TT" dirty="0"/>
              <a:t>What is another way to look at it? </a:t>
            </a:r>
          </a:p>
          <a:p>
            <a:r>
              <a:rPr lang="en-TT" dirty="0"/>
              <a:t>Would you explain why it is necessary or beneficial, and who benefits? </a:t>
            </a:r>
          </a:p>
          <a:p>
            <a:r>
              <a:rPr lang="en-TT" dirty="0"/>
              <a:t>Why is the best? </a:t>
            </a:r>
          </a:p>
          <a:p>
            <a:r>
              <a:rPr lang="en-TT" dirty="0"/>
              <a:t>What are the strengths and weaknesses of...? </a:t>
            </a:r>
          </a:p>
          <a:p>
            <a:r>
              <a:rPr lang="en-TT" dirty="0"/>
              <a:t>How are...and ...similar? </a:t>
            </a:r>
          </a:p>
          <a:p>
            <a:r>
              <a:rPr lang="en-TT" dirty="0"/>
              <a:t>What is a counterargument for...? </a:t>
            </a:r>
          </a:p>
          <a:p>
            <a:r>
              <a:rPr lang="en-TT" dirty="0"/>
              <a:t>"With all the bends in the pipe, from an industrial/practical standpoint, do you think diffusion will affect the conversion?" </a:t>
            </a:r>
            <a:br>
              <a:rPr lang="en-TT" dirty="0"/>
            </a:br>
            <a:endParaRPr lang="en-TT" dirty="0"/>
          </a:p>
          <a:p>
            <a:endParaRPr lang="en-TT" dirty="0"/>
          </a:p>
        </p:txBody>
      </p:sp>
    </p:spTree>
    <p:extLst>
      <p:ext uri="{BB962C8B-B14F-4D97-AF65-F5344CB8AC3E}">
        <p14:creationId xmlns:p14="http://schemas.microsoft.com/office/powerpoint/2010/main" val="32107361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TT" b="1" dirty="0"/>
              <a:t>Questions that probe implications and consequences:</a:t>
            </a:r>
            <a:endParaRPr lang="en-TT" dirty="0"/>
          </a:p>
        </p:txBody>
      </p:sp>
      <p:sp>
        <p:nvSpPr>
          <p:cNvPr id="3" name="Content Placeholder 2"/>
          <p:cNvSpPr>
            <a:spLocks noGrp="1"/>
          </p:cNvSpPr>
          <p:nvPr>
            <p:ph idx="1"/>
          </p:nvPr>
        </p:nvSpPr>
        <p:spPr/>
        <p:txBody>
          <a:bodyPr/>
          <a:lstStyle/>
          <a:p>
            <a:endParaRPr lang="en-TT" dirty="0"/>
          </a:p>
          <a:p>
            <a:r>
              <a:rPr lang="en-TT" dirty="0"/>
              <a:t>What generalizations can you make? </a:t>
            </a:r>
          </a:p>
          <a:p>
            <a:r>
              <a:rPr lang="en-TT" dirty="0"/>
              <a:t>What are the consequences of that assumption? </a:t>
            </a:r>
          </a:p>
          <a:p>
            <a:r>
              <a:rPr lang="en-TT" dirty="0"/>
              <a:t>What are you implying? </a:t>
            </a:r>
          </a:p>
          <a:p>
            <a:r>
              <a:rPr lang="en-TT" dirty="0"/>
              <a:t>How does...affect...? </a:t>
            </a:r>
          </a:p>
          <a:p>
            <a:r>
              <a:rPr lang="en-TT" dirty="0"/>
              <a:t>How does...tie in with what we learned before? </a:t>
            </a:r>
          </a:p>
          <a:p>
            <a:r>
              <a:rPr lang="en-TT" dirty="0"/>
              <a:t>"How would our results be affected if neglected diffusion?" </a:t>
            </a:r>
            <a:br>
              <a:rPr lang="en-TT" dirty="0"/>
            </a:br>
            <a:endParaRPr lang="en-TT" dirty="0"/>
          </a:p>
          <a:p>
            <a:endParaRPr lang="en-TT" dirty="0"/>
          </a:p>
        </p:txBody>
      </p:sp>
    </p:spTree>
    <p:extLst>
      <p:ext uri="{BB962C8B-B14F-4D97-AF65-F5344CB8AC3E}">
        <p14:creationId xmlns:p14="http://schemas.microsoft.com/office/powerpoint/2010/main" val="1903262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b="1" dirty="0"/>
              <a:t>Questions about the question:</a:t>
            </a:r>
            <a:endParaRPr lang="en-TT" dirty="0"/>
          </a:p>
        </p:txBody>
      </p:sp>
      <p:sp>
        <p:nvSpPr>
          <p:cNvPr id="3" name="Content Placeholder 2"/>
          <p:cNvSpPr>
            <a:spLocks noGrp="1"/>
          </p:cNvSpPr>
          <p:nvPr>
            <p:ph idx="1"/>
          </p:nvPr>
        </p:nvSpPr>
        <p:spPr/>
        <p:txBody>
          <a:bodyPr/>
          <a:lstStyle/>
          <a:p>
            <a:endParaRPr lang="en-TT" dirty="0"/>
          </a:p>
          <a:p>
            <a:r>
              <a:rPr lang="en-TT" dirty="0"/>
              <a:t>What was the point of this question? </a:t>
            </a:r>
          </a:p>
          <a:p>
            <a:r>
              <a:rPr lang="en-TT" dirty="0"/>
              <a:t>Why do you think I asked this question? </a:t>
            </a:r>
          </a:p>
          <a:p>
            <a:r>
              <a:rPr lang="en-TT" dirty="0"/>
              <a:t>What does...mean? </a:t>
            </a:r>
          </a:p>
          <a:p>
            <a:r>
              <a:rPr lang="en-TT" dirty="0"/>
              <a:t>How does...apply to everyday life? </a:t>
            </a:r>
          </a:p>
          <a:p>
            <a:r>
              <a:rPr lang="en-TT" dirty="0"/>
              <a:t>Why do you think diffusion is important?</a:t>
            </a:r>
          </a:p>
        </p:txBody>
      </p:sp>
    </p:spTree>
    <p:extLst>
      <p:ext uri="{BB962C8B-B14F-4D97-AF65-F5344CB8AC3E}">
        <p14:creationId xmlns:p14="http://schemas.microsoft.com/office/powerpoint/2010/main" val="4293576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27B8C-38E8-4D4D-B73B-7476AEAE4A64}"/>
              </a:ext>
            </a:extLst>
          </p:cNvPr>
          <p:cNvSpPr>
            <a:spLocks noGrp="1"/>
          </p:cNvSpPr>
          <p:nvPr>
            <p:ph type="title"/>
          </p:nvPr>
        </p:nvSpPr>
        <p:spPr/>
        <p:txBody>
          <a:bodyPr/>
          <a:lstStyle/>
          <a:p>
            <a:r>
              <a:rPr lang="en-US" dirty="0"/>
              <a:t>Lesson Objectives </a:t>
            </a:r>
          </a:p>
        </p:txBody>
      </p:sp>
      <p:sp>
        <p:nvSpPr>
          <p:cNvPr id="3" name="Content Placeholder 2">
            <a:extLst>
              <a:ext uri="{FF2B5EF4-FFF2-40B4-BE49-F238E27FC236}">
                <a16:creationId xmlns:a16="http://schemas.microsoft.com/office/drawing/2014/main" id="{26D97E02-B936-4B02-BD72-DA2211A3CBE8}"/>
              </a:ext>
            </a:extLst>
          </p:cNvPr>
          <p:cNvSpPr>
            <a:spLocks noGrp="1"/>
          </p:cNvSpPr>
          <p:nvPr>
            <p:ph idx="1"/>
          </p:nvPr>
        </p:nvSpPr>
        <p:spPr/>
        <p:txBody>
          <a:bodyPr/>
          <a:lstStyle/>
          <a:p>
            <a:pPr marL="457200" indent="-457200">
              <a:buAutoNum type="arabicPeriod"/>
            </a:pPr>
            <a:r>
              <a:rPr lang="en-US" sz="2800" dirty="0"/>
              <a:t>Overview of Cognitive Behavioral Therapy. </a:t>
            </a:r>
          </a:p>
          <a:p>
            <a:pPr marL="457200" indent="-457200">
              <a:buAutoNum type="arabicPeriod"/>
            </a:pPr>
            <a:r>
              <a:rPr lang="en-US" sz="2800" dirty="0"/>
              <a:t>Understand the illogical errors of thinking. </a:t>
            </a:r>
          </a:p>
          <a:p>
            <a:pPr marL="457200" indent="-457200">
              <a:buAutoNum type="arabicPeriod"/>
            </a:pPr>
            <a:r>
              <a:rPr lang="en-US" sz="2800" dirty="0"/>
              <a:t>Review Socratic Questioning </a:t>
            </a:r>
          </a:p>
          <a:p>
            <a:pPr marL="457200" indent="-457200">
              <a:buAutoNum type="arabicPeriod"/>
            </a:pPr>
            <a:r>
              <a:rPr lang="en-US" sz="2800" dirty="0"/>
              <a:t>Review the use of questions during counseling </a:t>
            </a:r>
          </a:p>
          <a:p>
            <a:pPr marL="457200" indent="-457200">
              <a:buAutoNum type="arabicPeriod"/>
            </a:pPr>
            <a:endParaRPr lang="en-US" dirty="0"/>
          </a:p>
          <a:p>
            <a:pPr marL="457200" indent="-457200">
              <a:buAutoNum type="arabicPeriod"/>
            </a:pPr>
            <a:endParaRPr lang="en-US" dirty="0"/>
          </a:p>
          <a:p>
            <a:pPr marL="457200" indent="-457200">
              <a:buAutoNum type="arabicPeriod"/>
            </a:pPr>
            <a:endParaRPr lang="en-US" dirty="0"/>
          </a:p>
        </p:txBody>
      </p:sp>
    </p:spTree>
    <p:extLst>
      <p:ext uri="{BB962C8B-B14F-4D97-AF65-F5344CB8AC3E}">
        <p14:creationId xmlns:p14="http://schemas.microsoft.com/office/powerpoint/2010/main" val="18150797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D4203-D459-4DCE-B048-E14AE3AF206D}"/>
              </a:ext>
            </a:extLst>
          </p:cNvPr>
          <p:cNvSpPr>
            <a:spLocks noGrp="1"/>
          </p:cNvSpPr>
          <p:nvPr>
            <p:ph type="title"/>
          </p:nvPr>
        </p:nvSpPr>
        <p:spPr/>
        <p:txBody>
          <a:bodyPr/>
          <a:lstStyle/>
          <a:p>
            <a:r>
              <a:rPr lang="en-US" dirty="0"/>
              <a:t>Exercise </a:t>
            </a:r>
          </a:p>
        </p:txBody>
      </p:sp>
      <p:sp>
        <p:nvSpPr>
          <p:cNvPr id="3" name="Content Placeholder 2">
            <a:extLst>
              <a:ext uri="{FF2B5EF4-FFF2-40B4-BE49-F238E27FC236}">
                <a16:creationId xmlns:a16="http://schemas.microsoft.com/office/drawing/2014/main" id="{584504A7-DA23-4EB2-B122-93600E2D0418}"/>
              </a:ext>
            </a:extLst>
          </p:cNvPr>
          <p:cNvSpPr>
            <a:spLocks noGrp="1"/>
          </p:cNvSpPr>
          <p:nvPr>
            <p:ph idx="1"/>
          </p:nvPr>
        </p:nvSpPr>
        <p:spPr/>
        <p:txBody>
          <a:bodyPr/>
          <a:lstStyle/>
          <a:p>
            <a:r>
              <a:rPr lang="en-US" dirty="0"/>
              <a:t>Thinking about all we have reviewed and discussed. </a:t>
            </a:r>
          </a:p>
          <a:p>
            <a:r>
              <a:rPr lang="en-US" dirty="0"/>
              <a:t>Please break into groups of three and review the following case. </a:t>
            </a:r>
          </a:p>
          <a:p>
            <a:r>
              <a:rPr lang="en-US" dirty="0"/>
              <a:t>Identify the illogical errors of thinking. </a:t>
            </a:r>
          </a:p>
          <a:p>
            <a:r>
              <a:rPr lang="en-US" dirty="0"/>
              <a:t>What kind of question would you ask for further information? </a:t>
            </a:r>
          </a:p>
          <a:p>
            <a:r>
              <a:rPr lang="en-US" dirty="0"/>
              <a:t>Please take 10 minutes to complete the exercise. </a:t>
            </a:r>
          </a:p>
        </p:txBody>
      </p:sp>
    </p:spTree>
    <p:extLst>
      <p:ext uri="{BB962C8B-B14F-4D97-AF65-F5344CB8AC3E}">
        <p14:creationId xmlns:p14="http://schemas.microsoft.com/office/powerpoint/2010/main" val="5345499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a:t>Case Study </a:t>
            </a:r>
          </a:p>
        </p:txBody>
      </p:sp>
      <p:sp>
        <p:nvSpPr>
          <p:cNvPr id="3" name="Content Placeholder 2"/>
          <p:cNvSpPr>
            <a:spLocks noGrp="1"/>
          </p:cNvSpPr>
          <p:nvPr>
            <p:ph idx="1"/>
          </p:nvPr>
        </p:nvSpPr>
        <p:spPr/>
        <p:txBody>
          <a:bodyPr/>
          <a:lstStyle/>
          <a:p>
            <a:r>
              <a:rPr lang="en-TT" dirty="0"/>
              <a:t>Dana </a:t>
            </a:r>
            <a:r>
              <a:rPr lang="en-TT" dirty="0" err="1"/>
              <a:t>Akingbala</a:t>
            </a:r>
            <a:r>
              <a:rPr lang="en-TT" dirty="0"/>
              <a:t> is a twenty-five year old student of UWI. She is from Nigeria and has been residing in Trinidad for two years in order to attend the university. Since she began her education in Trinidad, she has been experiencing sever depression. She feels lonely and misses her family in Nigeria. She does not believe that she can survive without them and that she is could never be happy if she does not live in Nigeria. Despite her complaints she has had the support of her boyfriend Martin who she met in Trinidad a year ago. He is often very caring toward and provides financial support. Nonetheless she opines that his financial support to her is not evidence of his love and care towards her. </a:t>
            </a:r>
          </a:p>
        </p:txBody>
      </p:sp>
    </p:spTree>
    <p:extLst>
      <p:ext uri="{BB962C8B-B14F-4D97-AF65-F5344CB8AC3E}">
        <p14:creationId xmlns:p14="http://schemas.microsoft.com/office/powerpoint/2010/main" val="25486749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TT"/>
          </a:p>
        </p:txBody>
      </p:sp>
      <p:sp>
        <p:nvSpPr>
          <p:cNvPr id="3" name="Content Placeholder 2"/>
          <p:cNvSpPr>
            <a:spLocks noGrp="1"/>
          </p:cNvSpPr>
          <p:nvPr>
            <p:ph idx="1"/>
          </p:nvPr>
        </p:nvSpPr>
        <p:spPr/>
        <p:txBody>
          <a:bodyPr/>
          <a:lstStyle/>
          <a:p>
            <a:r>
              <a:rPr lang="en-TT" dirty="0"/>
              <a:t>She is of the opinion that Martin would help anyone in need. Martin contacted Dana’s lecturers about her depression. He also shared that she is often angry and anxious. Dana’s lecturers were quite surprised by this news, given that she performs very well at school . When Dana’s learned that Martin spoke to her lecturer she bellowed at him, saying “you did this because you do not love me. You have done this because you want to put me in a mad house. You are a wicked man, All of you Trinidadians are wicked. </a:t>
            </a:r>
          </a:p>
        </p:txBody>
      </p:sp>
    </p:spTree>
    <p:extLst>
      <p:ext uri="{BB962C8B-B14F-4D97-AF65-F5344CB8AC3E}">
        <p14:creationId xmlns:p14="http://schemas.microsoft.com/office/powerpoint/2010/main" val="13792447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AB679-6E7F-4B43-9EB0-61900C83E380}"/>
              </a:ext>
            </a:extLst>
          </p:cNvPr>
          <p:cNvSpPr>
            <a:spLocks noGrp="1"/>
          </p:cNvSpPr>
          <p:nvPr>
            <p:ph type="title"/>
          </p:nvPr>
        </p:nvSpPr>
        <p:spPr/>
        <p:txBody>
          <a:bodyPr/>
          <a:lstStyle/>
          <a:p>
            <a:r>
              <a:rPr lang="en-US" dirty="0"/>
              <a:t>Summary </a:t>
            </a:r>
          </a:p>
        </p:txBody>
      </p:sp>
      <p:sp>
        <p:nvSpPr>
          <p:cNvPr id="3" name="Content Placeholder 2">
            <a:extLst>
              <a:ext uri="{FF2B5EF4-FFF2-40B4-BE49-F238E27FC236}">
                <a16:creationId xmlns:a16="http://schemas.microsoft.com/office/drawing/2014/main" id="{270E9EC3-E787-476B-B5C1-4A70D72CB87B}"/>
              </a:ext>
            </a:extLst>
          </p:cNvPr>
          <p:cNvSpPr>
            <a:spLocks noGrp="1"/>
          </p:cNvSpPr>
          <p:nvPr>
            <p:ph idx="1"/>
          </p:nvPr>
        </p:nvSpPr>
        <p:spPr/>
        <p:txBody>
          <a:bodyPr/>
          <a:lstStyle/>
          <a:p>
            <a:r>
              <a:rPr lang="en-US" dirty="0"/>
              <a:t>Today we learned about cognitive behavioral therapy which includes</a:t>
            </a:r>
            <a:r>
              <a:rPr lang="en-US" sz="2400" dirty="0"/>
              <a:t> illogical errors of thinking, Socratic dialogue and the use of questions during counseling. </a:t>
            </a:r>
          </a:p>
          <a:p>
            <a:r>
              <a:rPr lang="en-US" dirty="0"/>
              <a:t>You reviewed a case study and identified the illogical error of thinking and what questions you would use to get more information. </a:t>
            </a:r>
          </a:p>
          <a:p>
            <a:r>
              <a:rPr lang="en-US" sz="2400" dirty="0"/>
              <a:t>Next week we will continue to with formulating questions to illicit information and more case studies to analyze. </a:t>
            </a:r>
          </a:p>
        </p:txBody>
      </p:sp>
    </p:spTree>
    <p:extLst>
      <p:ext uri="{BB962C8B-B14F-4D97-AF65-F5344CB8AC3E}">
        <p14:creationId xmlns:p14="http://schemas.microsoft.com/office/powerpoint/2010/main" val="3231189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E2AF5-3993-44EA-A3C3-DB1A047D2EC6}"/>
              </a:ext>
            </a:extLst>
          </p:cNvPr>
          <p:cNvSpPr>
            <a:spLocks noGrp="1"/>
          </p:cNvSpPr>
          <p:nvPr>
            <p:ph type="title"/>
          </p:nvPr>
        </p:nvSpPr>
        <p:spPr/>
        <p:txBody>
          <a:bodyPr/>
          <a:lstStyle/>
          <a:p>
            <a:r>
              <a:rPr lang="en-US" dirty="0"/>
              <a:t>A show of hands </a:t>
            </a:r>
          </a:p>
        </p:txBody>
      </p:sp>
      <p:sp>
        <p:nvSpPr>
          <p:cNvPr id="3" name="Content Placeholder 2">
            <a:extLst>
              <a:ext uri="{FF2B5EF4-FFF2-40B4-BE49-F238E27FC236}">
                <a16:creationId xmlns:a16="http://schemas.microsoft.com/office/drawing/2014/main" id="{508E20A2-86B8-4256-AC59-3F6EF228442A}"/>
              </a:ext>
            </a:extLst>
          </p:cNvPr>
          <p:cNvSpPr>
            <a:spLocks noGrp="1"/>
          </p:cNvSpPr>
          <p:nvPr>
            <p:ph idx="1"/>
          </p:nvPr>
        </p:nvSpPr>
        <p:spPr/>
        <p:txBody>
          <a:bodyPr/>
          <a:lstStyle/>
          <a:p>
            <a:r>
              <a:rPr lang="en-US" dirty="0"/>
              <a:t>How many have done any sort of counseling before? </a:t>
            </a:r>
          </a:p>
          <a:p>
            <a:r>
              <a:rPr lang="en-US" dirty="0"/>
              <a:t>How did you engage with the client? </a:t>
            </a:r>
          </a:p>
          <a:p>
            <a:r>
              <a:rPr lang="en-US" dirty="0"/>
              <a:t>What kind of questions did you use to ask the client about their problem? </a:t>
            </a:r>
          </a:p>
          <a:p>
            <a:r>
              <a:rPr lang="en-US" dirty="0"/>
              <a:t>How do you how to ask the right question? </a:t>
            </a:r>
          </a:p>
          <a:p>
            <a:r>
              <a:rPr lang="en-US" dirty="0"/>
              <a:t>How many have heard about Cognitive Behavioral Therapy? </a:t>
            </a:r>
          </a:p>
        </p:txBody>
      </p:sp>
    </p:spTree>
    <p:extLst>
      <p:ext uri="{BB962C8B-B14F-4D97-AF65-F5344CB8AC3E}">
        <p14:creationId xmlns:p14="http://schemas.microsoft.com/office/powerpoint/2010/main" val="1679586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a:t>Cognitive Behavioural Therapy</a:t>
            </a:r>
          </a:p>
        </p:txBody>
      </p:sp>
      <p:sp>
        <p:nvSpPr>
          <p:cNvPr id="3" name="Content Placeholder 2"/>
          <p:cNvSpPr>
            <a:spLocks noGrp="1"/>
          </p:cNvSpPr>
          <p:nvPr>
            <p:ph idx="1"/>
          </p:nvPr>
        </p:nvSpPr>
        <p:spPr/>
        <p:txBody>
          <a:bodyPr/>
          <a:lstStyle/>
          <a:p>
            <a:endParaRPr lang="en-TT" dirty="0"/>
          </a:p>
          <a:p>
            <a:endParaRPr lang="en-TT" dirty="0"/>
          </a:p>
          <a:p>
            <a:r>
              <a:rPr lang="en-TT" dirty="0"/>
              <a:t>CBT is based on the idea that how we think (cognition), how we feel (emotion) and how we act (</a:t>
            </a:r>
            <a:r>
              <a:rPr lang="en-TT" dirty="0" err="1"/>
              <a:t>behavior</a:t>
            </a:r>
            <a:r>
              <a:rPr lang="en-TT" dirty="0"/>
              <a:t>) all interact together. Specifically, our thoughts determine our feelings and our </a:t>
            </a:r>
            <a:r>
              <a:rPr lang="en-TT" dirty="0" err="1"/>
              <a:t>behavior</a:t>
            </a:r>
            <a:r>
              <a:rPr lang="en-TT" dirty="0"/>
              <a:t>.</a:t>
            </a:r>
            <a:endParaRPr lang="en-TT" b="0" dirty="0">
              <a:effectLst/>
            </a:endParaRPr>
          </a:p>
        </p:txBody>
      </p:sp>
    </p:spTree>
    <p:extLst>
      <p:ext uri="{BB962C8B-B14F-4D97-AF65-F5344CB8AC3E}">
        <p14:creationId xmlns:p14="http://schemas.microsoft.com/office/powerpoint/2010/main" val="2213562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a:t>Cognitive </a:t>
            </a:r>
            <a:r>
              <a:rPr lang="en-TT" dirty="0" err="1"/>
              <a:t>Behavioral</a:t>
            </a:r>
            <a:r>
              <a:rPr lang="en-TT" dirty="0"/>
              <a:t> Therapy</a:t>
            </a:r>
          </a:p>
        </p:txBody>
      </p:sp>
      <p:sp>
        <p:nvSpPr>
          <p:cNvPr id="3" name="Content Placeholder 2"/>
          <p:cNvSpPr>
            <a:spLocks noGrp="1"/>
          </p:cNvSpPr>
          <p:nvPr>
            <p:ph idx="1"/>
          </p:nvPr>
        </p:nvSpPr>
        <p:spPr/>
        <p:txBody>
          <a:bodyPr/>
          <a:lstStyle/>
          <a:p>
            <a:endParaRPr lang="en-TT" dirty="0"/>
          </a:p>
          <a:p>
            <a:endParaRPr lang="en-TT" dirty="0"/>
          </a:p>
          <a:p>
            <a:r>
              <a:rPr lang="en-TT" dirty="0"/>
              <a:t>Two of the earliest forms of Cognitive </a:t>
            </a:r>
            <a:r>
              <a:rPr lang="en-TT" dirty="0" err="1"/>
              <a:t>Behavioral</a:t>
            </a:r>
            <a:r>
              <a:rPr lang="en-TT" dirty="0"/>
              <a:t> Therapy were Rational Emotive </a:t>
            </a:r>
            <a:r>
              <a:rPr lang="en-TT" dirty="0" err="1"/>
              <a:t>Behavior</a:t>
            </a:r>
            <a:r>
              <a:rPr lang="en-TT" dirty="0"/>
              <a:t> Therapy (</a:t>
            </a:r>
            <a:r>
              <a:rPr lang="en-TT" u="sng" dirty="0">
                <a:hlinkClick r:id="rId2"/>
              </a:rPr>
              <a:t>REBT</a:t>
            </a:r>
            <a:r>
              <a:rPr lang="en-TT" dirty="0"/>
              <a:t>), developed by Albert Ellis in the 1950s, and </a:t>
            </a:r>
            <a:r>
              <a:rPr lang="en-TT" u="sng" dirty="0">
                <a:hlinkClick r:id="rId2"/>
              </a:rPr>
              <a:t>Cognitive Therapy</a:t>
            </a:r>
            <a:r>
              <a:rPr lang="en-TT" dirty="0"/>
              <a:t>, developed by Aaron T. Beck in the 1960s.</a:t>
            </a:r>
            <a:endParaRPr lang="en-TT" b="0" dirty="0">
              <a:effectLst/>
            </a:endParaRPr>
          </a:p>
          <a:p>
            <a:pPr marL="0" indent="0">
              <a:buNone/>
            </a:pPr>
            <a:br>
              <a:rPr lang="en-TT" b="0" dirty="0">
                <a:effectLst/>
              </a:rPr>
            </a:br>
            <a:endParaRPr lang="en-TT" dirty="0"/>
          </a:p>
        </p:txBody>
      </p:sp>
    </p:spTree>
    <p:extLst>
      <p:ext uri="{BB962C8B-B14F-4D97-AF65-F5344CB8AC3E}">
        <p14:creationId xmlns:p14="http://schemas.microsoft.com/office/powerpoint/2010/main" val="3864172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a:t>Aaron T. Beck</a:t>
            </a:r>
          </a:p>
        </p:txBody>
      </p:sp>
      <p:sp>
        <p:nvSpPr>
          <p:cNvPr id="3" name="Content Placeholder 2"/>
          <p:cNvSpPr>
            <a:spLocks noGrp="1"/>
          </p:cNvSpPr>
          <p:nvPr>
            <p:ph idx="1"/>
          </p:nvPr>
        </p:nvSpPr>
        <p:spPr/>
        <p:txBody>
          <a:bodyPr>
            <a:normAutofit/>
          </a:bodyPr>
          <a:lstStyle/>
          <a:p>
            <a:r>
              <a:rPr lang="en-TT" b="1" dirty="0"/>
              <a:t>Cognitive Therapy (CT), or Cognitive </a:t>
            </a:r>
            <a:r>
              <a:rPr lang="en-TT" b="1" dirty="0" err="1"/>
              <a:t>Behavior</a:t>
            </a:r>
            <a:r>
              <a:rPr lang="en-TT" b="1" dirty="0"/>
              <a:t> Therapy (CBT) </a:t>
            </a:r>
            <a:r>
              <a:rPr lang="en-TT" dirty="0"/>
              <a:t>was pioneered by </a:t>
            </a:r>
            <a:r>
              <a:rPr lang="en-TT" dirty="0" err="1">
                <a:hlinkClick r:id="rId2"/>
              </a:rPr>
              <a:t>Dr.</a:t>
            </a:r>
            <a:r>
              <a:rPr lang="en-TT" dirty="0">
                <a:hlinkClick r:id="rId2"/>
              </a:rPr>
              <a:t> Aaron T. Beck</a:t>
            </a:r>
            <a:r>
              <a:rPr lang="en-TT" dirty="0"/>
              <a:t> in the 1960s, while he was a psychiatrist at the University of Pennsylvania. Having studied and practiced psychoanalysis, </a:t>
            </a:r>
            <a:r>
              <a:rPr lang="en-TT" dirty="0" err="1"/>
              <a:t>Dr.</a:t>
            </a:r>
            <a:r>
              <a:rPr lang="en-TT" dirty="0"/>
              <a:t> Beck designed and carried out several experiments to test psychoanalytic concepts of depression.</a:t>
            </a:r>
            <a:endParaRPr lang="en-TT" b="0" dirty="0">
              <a:effectLst/>
            </a:endParaRPr>
          </a:p>
          <a:p>
            <a:pPr marL="0" indent="0">
              <a:buNone/>
            </a:pPr>
            <a:br>
              <a:rPr lang="en-TT" b="0" dirty="0">
                <a:effectLst/>
              </a:rPr>
            </a:br>
            <a:endParaRPr lang="en-TT" dirty="0"/>
          </a:p>
        </p:txBody>
      </p:sp>
    </p:spTree>
    <p:extLst>
      <p:ext uri="{BB962C8B-B14F-4D97-AF65-F5344CB8AC3E}">
        <p14:creationId xmlns:p14="http://schemas.microsoft.com/office/powerpoint/2010/main" val="1041704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a:t>Aaron T. Beck</a:t>
            </a:r>
          </a:p>
        </p:txBody>
      </p:sp>
      <p:sp>
        <p:nvSpPr>
          <p:cNvPr id="3" name="Content Placeholder 2"/>
          <p:cNvSpPr>
            <a:spLocks noGrp="1"/>
          </p:cNvSpPr>
          <p:nvPr>
            <p:ph idx="1"/>
          </p:nvPr>
        </p:nvSpPr>
        <p:spPr/>
        <p:txBody>
          <a:bodyPr>
            <a:normAutofit/>
          </a:bodyPr>
          <a:lstStyle/>
          <a:p>
            <a:r>
              <a:rPr lang="en-TT" dirty="0"/>
              <a:t>Beck was born in </a:t>
            </a:r>
            <a:r>
              <a:rPr lang="en-TT" dirty="0">
                <a:hlinkClick r:id="rId2" tooltip="Providence, Rhode Island"/>
              </a:rPr>
              <a:t>Providence</a:t>
            </a:r>
            <a:r>
              <a:rPr lang="en-TT" dirty="0"/>
              <a:t>, </a:t>
            </a:r>
            <a:r>
              <a:rPr lang="en-TT" dirty="0">
                <a:hlinkClick r:id="rId3" tooltip="Rhode Island"/>
              </a:rPr>
              <a:t>Rhode Island</a:t>
            </a:r>
            <a:r>
              <a:rPr lang="en-TT" dirty="0"/>
              <a:t>, USA, the youngest child of four siblings to Russian Jewish immigrants. Beck was married in 1950 to the </a:t>
            </a:r>
            <a:r>
              <a:rPr lang="en-TT" dirty="0" err="1"/>
              <a:t>Honorable</a:t>
            </a:r>
            <a:r>
              <a:rPr lang="en-TT" dirty="0"/>
              <a:t> Phyllis W. Beck, who was the first woman judge on the appellate court of the </a:t>
            </a:r>
            <a:r>
              <a:rPr lang="en-TT" dirty="0">
                <a:hlinkClick r:id="rId4" tooltip="Pennsylvania"/>
              </a:rPr>
              <a:t>Commonwealth of </a:t>
            </a:r>
            <a:r>
              <a:rPr lang="en-TT" dirty="0" err="1">
                <a:hlinkClick r:id="rId4" tooltip="Pennsylvania"/>
              </a:rPr>
              <a:t>Pennsylvania</a:t>
            </a:r>
            <a:r>
              <a:rPr lang="en-TT" dirty="0" err="1"/>
              <a:t>.They</a:t>
            </a:r>
            <a:r>
              <a:rPr lang="en-TT" dirty="0"/>
              <a:t> have four adult children, Roy, Judy, Dan, and Alice. Beck's daughter, </a:t>
            </a:r>
            <a:r>
              <a:rPr lang="en-TT" dirty="0">
                <a:hlinkClick r:id="rId5" tooltip="Judith S. Beck"/>
              </a:rPr>
              <a:t>Judith S. Beck, Ph.D.</a:t>
            </a:r>
            <a:r>
              <a:rPr lang="en-TT" dirty="0"/>
              <a:t>, is a prominent cognitive </a:t>
            </a:r>
            <a:r>
              <a:rPr lang="en-TT" dirty="0" err="1"/>
              <a:t>behavioral</a:t>
            </a:r>
            <a:r>
              <a:rPr lang="en-TT" dirty="0"/>
              <a:t> therapy (CBT) educator and clinician, who wrote the basic text in the field.</a:t>
            </a:r>
          </a:p>
        </p:txBody>
      </p:sp>
    </p:spTree>
    <p:extLst>
      <p:ext uri="{BB962C8B-B14F-4D97-AF65-F5344CB8AC3E}">
        <p14:creationId xmlns:p14="http://schemas.microsoft.com/office/powerpoint/2010/main" val="1078490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a:t>Depression </a:t>
            </a:r>
          </a:p>
        </p:txBody>
      </p:sp>
      <p:sp>
        <p:nvSpPr>
          <p:cNvPr id="3" name="Content Placeholder 2"/>
          <p:cNvSpPr>
            <a:spLocks noGrp="1"/>
          </p:cNvSpPr>
          <p:nvPr>
            <p:ph idx="1"/>
          </p:nvPr>
        </p:nvSpPr>
        <p:spPr/>
        <p:txBody>
          <a:bodyPr>
            <a:normAutofit/>
          </a:bodyPr>
          <a:lstStyle/>
          <a:p>
            <a:r>
              <a:rPr lang="en-TT" dirty="0" err="1"/>
              <a:t>Dr.</a:t>
            </a:r>
            <a:r>
              <a:rPr lang="en-TT" dirty="0"/>
              <a:t> Beck began to look for other ways of conceptualizing depression. </a:t>
            </a:r>
          </a:p>
          <a:p>
            <a:r>
              <a:rPr lang="en-TT" dirty="0"/>
              <a:t>He found that depressed patients experienced streams of negative thoughts that seemed to arise spontaneously. </a:t>
            </a:r>
          </a:p>
          <a:p>
            <a:r>
              <a:rPr lang="en-TT" dirty="0"/>
              <a:t>He called these cognitions “automatic thoughts.” </a:t>
            </a:r>
          </a:p>
          <a:p>
            <a:r>
              <a:rPr lang="en-TT" dirty="0"/>
              <a:t>He found that the patients’ automatic thoughts fell into three categories. The patients had negative ideas about themselves, the world and/or the future.</a:t>
            </a:r>
            <a:endParaRPr lang="en-TT" b="0" dirty="0">
              <a:effectLst/>
            </a:endParaRPr>
          </a:p>
          <a:p>
            <a:br>
              <a:rPr lang="en-TT" b="0" dirty="0">
                <a:effectLst/>
              </a:rPr>
            </a:br>
            <a:endParaRPr lang="en-TT" dirty="0"/>
          </a:p>
        </p:txBody>
      </p:sp>
    </p:spTree>
    <p:extLst>
      <p:ext uri="{BB962C8B-B14F-4D97-AF65-F5344CB8AC3E}">
        <p14:creationId xmlns:p14="http://schemas.microsoft.com/office/powerpoint/2010/main" val="15238023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113</TotalTime>
  <Words>1790</Words>
  <Application>Microsoft Office PowerPoint</Application>
  <PresentationFormat>On-screen Show (4:3)</PresentationFormat>
  <Paragraphs>165</Paragraphs>
  <Slides>33</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33</vt:i4>
      </vt:variant>
    </vt:vector>
  </HeadingPairs>
  <TitlesOfParts>
    <vt:vector size="35" baseType="lpstr">
      <vt:lpstr>Arial</vt:lpstr>
      <vt:lpstr>Clarity</vt:lpstr>
      <vt:lpstr>Cognitive therapy</vt:lpstr>
      <vt:lpstr>In the last class </vt:lpstr>
      <vt:lpstr>Lesson Objectives </vt:lpstr>
      <vt:lpstr>A show of hands </vt:lpstr>
      <vt:lpstr>Cognitive Behavioural Therapy</vt:lpstr>
      <vt:lpstr>Cognitive Behavioral Therapy</vt:lpstr>
      <vt:lpstr>Aaron T. Beck</vt:lpstr>
      <vt:lpstr>Aaron T. Beck</vt:lpstr>
      <vt:lpstr>Depression </vt:lpstr>
      <vt:lpstr>PowerPoint Presentation</vt:lpstr>
      <vt:lpstr>  Negative view about  the world  </vt:lpstr>
      <vt:lpstr>  Negative view of oneself       </vt:lpstr>
      <vt:lpstr>Negative view of the Future</vt:lpstr>
      <vt:lpstr>Illogical errors in thinking </vt:lpstr>
      <vt:lpstr>Illogical errors in thinking </vt:lpstr>
      <vt:lpstr>Illogical errors in thinking </vt:lpstr>
      <vt:lpstr>Illogical errors in thinking </vt:lpstr>
      <vt:lpstr>Illogical errors in thinking </vt:lpstr>
      <vt:lpstr>TREATMENT-  </vt:lpstr>
      <vt:lpstr>Soractic Questioning</vt:lpstr>
      <vt:lpstr>Socratic dialogue</vt:lpstr>
      <vt:lpstr>Socratic dialogue</vt:lpstr>
      <vt:lpstr>Socratic dialogue</vt:lpstr>
      <vt:lpstr>Questions for clarification:</vt:lpstr>
      <vt:lpstr>Questions that probe assumptions:</vt:lpstr>
      <vt:lpstr>Questions that probe reasons and evidence:</vt:lpstr>
      <vt:lpstr>Questions about Viewpoints and Perspectives:</vt:lpstr>
      <vt:lpstr>Questions that probe implications and consequences:</vt:lpstr>
      <vt:lpstr>Questions about the question:</vt:lpstr>
      <vt:lpstr>Exercise </vt:lpstr>
      <vt:lpstr>Case Study </vt:lpstr>
      <vt:lpstr>PowerPoint Presentation</vt:lpstr>
      <vt:lpstr>Summary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Cognitive therapy</dc:title>
  <dc:creator>Camille Huggins</dc:creator>
  <cp:lastModifiedBy>Camille Huggins</cp:lastModifiedBy>
  <cp:revision>12</cp:revision>
  <dcterms:created xsi:type="dcterms:W3CDTF">2015-09-02T19:57:55Z</dcterms:created>
  <dcterms:modified xsi:type="dcterms:W3CDTF">2020-06-28T06:00:47Z</dcterms:modified>
</cp:coreProperties>
</file>